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57" r:id="rId10"/>
    <p:sldId id="266" r:id="rId11"/>
    <p:sldId id="263" r:id="rId1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C2977-3EDF-4AFA-8D39-7417664BF0E1}" type="datetimeFigureOut">
              <a:rPr lang="ru-RU" smtClean="0"/>
              <a:pPr/>
              <a:t>24.01.2012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A5914-F26F-408F-9C43-E1CDB8F41A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13A83-B04B-4E10-B6CA-95E77751D83D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21053-5209-414A-9A1B-03C66C3B0C5C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65650-8ADF-447E-A053-D09F96A417DA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166A-2EB2-46F0-9ABB-6276409A4746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3F142-A2D8-4945-8828-5DE842B0377E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DAF4-6FEC-4365-8AD4-8F0E78B383CC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20A7-1D0C-4003-8C22-896925E3E6EA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C048-D527-4E38-989E-6888B97DA1AC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AB49-0B41-4177-8A2F-481624E65A79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13ABD-2BCF-43A6-980A-790195E6C0B4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58EB-2271-477A-8EDA-DA8E7751F83B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8E495-D8A3-4E7B-B8D7-683A11EA4A1D}" type="datetime1">
              <a:rPr lang="ru-RU" smtClean="0"/>
              <a:pPr/>
              <a:t>24.01.2012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zhkh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Аудит обоснованности установленных тарифов на жилищно-коммунальные услуги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4941168"/>
            <a:ext cx="3952528" cy="146456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ЗАО «Аудит-Гарантия-М»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2012г.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Основные задачи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9"/>
            <a:ext cx="8229600" cy="4104456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выявление непроизводительных затрат и внутренних резервов организаций системы ЖКХ  с целью повышения эффективности производства;</a:t>
            </a:r>
          </a:p>
          <a:p>
            <a:r>
              <a:rPr lang="ru-RU" sz="2600" dirty="0" smtClean="0"/>
              <a:t> повышения ответственности организаций системы ЖКХ за экономическое обоснование тарифов на оказываемые услуги;</a:t>
            </a:r>
          </a:p>
          <a:p>
            <a:r>
              <a:rPr lang="ru-RU" sz="2600" dirty="0" smtClean="0"/>
              <a:t> повышение объективности в принятии решений регулирующими органами по установлению тарифов на жилищно-коммунальные услуги.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373216"/>
            <a:ext cx="8014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Основной задачей аудита является помощь </a:t>
            </a:r>
            <a:r>
              <a:rPr lang="ru-RU" sz="2400" dirty="0" smtClean="0">
                <a:solidFill>
                  <a:srgbClr val="FF0000"/>
                </a:solidFill>
              </a:rPr>
              <a:t>организации в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установлении экономически  обоснованных тарифов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на услуги ЖКХ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Методы проведения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5"/>
            <a:ext cx="8064896" cy="3960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i="1" dirty="0" smtClean="0"/>
              <a:t>	</a:t>
            </a:r>
            <a:r>
              <a:rPr lang="ru-RU" sz="2000" i="1" dirty="0" smtClean="0"/>
              <a:t>для осуществления аудита показателей, используемых в расчете утвержденных тарифов, применяется метод сравнительной характеристики</a:t>
            </a:r>
            <a:r>
              <a:rPr lang="ru-RU" sz="2400" i="1" dirty="0" smtClean="0"/>
              <a:t>: </a:t>
            </a:r>
          </a:p>
          <a:p>
            <a:r>
              <a:rPr lang="ru-RU" sz="2400" dirty="0" smtClean="0"/>
              <a:t>сравнение отчетных данных с планируемыми показателями, </a:t>
            </a:r>
          </a:p>
          <a:p>
            <a:r>
              <a:rPr lang="ru-RU" sz="2400" dirty="0" smtClean="0"/>
              <a:t>сравнение отчетных данных с аналогичными показателями за предыдущий год, </a:t>
            </a:r>
          </a:p>
          <a:p>
            <a:r>
              <a:rPr lang="ru-RU" sz="2400" dirty="0" smtClean="0"/>
              <a:t>выявление отклонений, </a:t>
            </a:r>
          </a:p>
          <a:p>
            <a:r>
              <a:rPr lang="ru-RU" sz="2400" dirty="0" smtClean="0"/>
              <a:t>определение факторов, влияющих на эти отклонения.</a:t>
            </a:r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31032" y="501317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Применяемые  методы позволяют наиболее полно выявить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отклонения фактических данных от плановых.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А так же определить факторы, влияющие на данные </a:t>
            </a:r>
          </a:p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отклонения. 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Специальные задачи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3816424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6200" dirty="0" smtClean="0"/>
              <a:t> оценка применяемых методов (методик) расчетов натуральных и стоимостных показателей, используемых в расчете тарифов, с целью выявления дефектов либо отсутствия дефектов  в  этих методах (методиках);</a:t>
            </a:r>
          </a:p>
          <a:p>
            <a:pPr algn="just"/>
            <a:r>
              <a:rPr lang="ru-RU" sz="6200" dirty="0" smtClean="0"/>
              <a:t>оценка размеров натуральных и стоимостных показателей, используемых в расчете тарифов,  с целью определения их  экономической обоснованности.</a:t>
            </a:r>
          </a:p>
          <a:p>
            <a:r>
              <a:rPr lang="ru-RU" sz="6200" dirty="0" smtClean="0"/>
              <a:t>оценка достоверности финансовой информации, принятой по обоснованию расчетной величины тарифов;</a:t>
            </a:r>
          </a:p>
          <a:p>
            <a:r>
              <a:rPr lang="ru-RU" sz="6200" dirty="0" smtClean="0"/>
              <a:t>оценка обоснованности определения видов и объемов продукции (работ, услуг) в натуральном выражении;</a:t>
            </a:r>
          </a:p>
          <a:p>
            <a:r>
              <a:rPr lang="ru-RU" sz="6200" dirty="0" smtClean="0"/>
              <a:t>оценка обоснованности общей величины, структуры и размера составляющих потребности в финансовых средствах по видам регулируемой деятельности на период утверждения тарифов;</a:t>
            </a:r>
          </a:p>
          <a:p>
            <a:pPr algn="just"/>
            <a:endParaRPr lang="ru-RU" sz="62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445224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Фактическая и планируемая себестоимость и прибыль - составные части тарифов на услуги ЖКХ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Основные принципы проверки достоверности установленных тарифов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484784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производственная направленность затрат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2852936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технологическое и номенклатурное соответствие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4149080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количественное соответствие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589240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действительность произведения затрат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419872" y="18448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491880" y="32129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491880" y="45811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491880" y="58772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17008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прямая обусловленность произведенных затрат  деятельностью организации ЖКХ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30689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обусловленность произведенных затрат технологией и организацией производства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427984" y="414908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обусловленность списываемых затрат производственными нормами, установленными регулирующими органами, отраслевыми нормативными материалами или самой организацией ЖКХ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правомерность списания только действительно осуществленных затрат 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Результаты  аудита (на примере </a:t>
            </a:r>
            <a:br>
              <a:rPr lang="ru-RU" sz="4000" b="1" dirty="0" smtClean="0">
                <a:solidFill>
                  <a:srgbClr val="0070C0"/>
                </a:solidFill>
              </a:rPr>
            </a:br>
            <a:r>
              <a:rPr lang="ru-RU" sz="4000" b="1" dirty="0" err="1" smtClean="0">
                <a:solidFill>
                  <a:srgbClr val="0070C0"/>
                </a:solidFill>
              </a:rPr>
              <a:t>водоснабжающей</a:t>
            </a:r>
            <a:r>
              <a:rPr lang="ru-RU" sz="4000" b="1" dirty="0" smtClean="0">
                <a:solidFill>
                  <a:srgbClr val="0070C0"/>
                </a:solidFill>
              </a:rPr>
              <a:t> организации)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sz="2000" i="1" dirty="0" smtClean="0"/>
              <a:t>Выводы по результатам анализа объемов, оказываемых услуг по водоснабжению и водоотведению</a:t>
            </a:r>
            <a:endParaRPr lang="ru-RU" sz="2000" dirty="0" smtClean="0"/>
          </a:p>
          <a:p>
            <a:r>
              <a:rPr lang="ru-RU" sz="2000" i="1" dirty="0" smtClean="0"/>
              <a:t>Выводы по результатам анализа технического состояния и его влияния на объем производства, услуг</a:t>
            </a:r>
          </a:p>
          <a:p>
            <a:r>
              <a:rPr lang="ru-RU" sz="2000" i="1" dirty="0" smtClean="0"/>
              <a:t>Выводы об обоснованности затрат, включаемых в расчет тарифа на водоснабжение и водоотведение</a:t>
            </a:r>
          </a:p>
          <a:p>
            <a:r>
              <a:rPr lang="ru-RU" sz="2000" i="1" dirty="0" smtClean="0"/>
              <a:t>Система программных мероприятий по оптимизации затрат, с целью снижения себестоимости по водоснабжению и водоотведению</a:t>
            </a:r>
          </a:p>
          <a:p>
            <a:pPr lvl="0"/>
            <a:r>
              <a:rPr lang="ru-RU" sz="2000" i="1" dirty="0" smtClean="0"/>
              <a:t>Выводы об обоснованности прибыли, включаемой в расчет тарифа на водоснабжение и водоотведение</a:t>
            </a:r>
          </a:p>
          <a:p>
            <a:pPr lvl="0"/>
            <a:r>
              <a:rPr lang="ru-RU" sz="2000" i="1" dirty="0" smtClean="0"/>
              <a:t>Выводы об обоснованности тарифа</a:t>
            </a:r>
          </a:p>
          <a:p>
            <a:pPr lvl="0"/>
            <a:r>
              <a:rPr lang="ru-RU" sz="2000" b="1" i="1" dirty="0" smtClean="0"/>
              <a:t>Сравнительная таблица по утвержденным тарифам и по данным аудита на оказание услуг по водоснабжению и водоотведению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endParaRPr lang="ru-RU" sz="2000" i="1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Итоговая таблица по результатам аудита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99591" y="1531029"/>
          <a:ext cx="7056784" cy="4202226"/>
        </p:xfrm>
        <a:graphic>
          <a:graphicData uri="http://schemas.openxmlformats.org/drawingml/2006/table">
            <a:tbl>
              <a:tblPr/>
              <a:tblGrid>
                <a:gridCol w="624955"/>
                <a:gridCol w="1653527"/>
                <a:gridCol w="846293"/>
                <a:gridCol w="807234"/>
                <a:gridCol w="624955"/>
                <a:gridCol w="624955"/>
                <a:gridCol w="624955"/>
                <a:gridCol w="624955"/>
                <a:gridCol w="624955"/>
              </a:tblGrid>
              <a:tr h="420223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п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Показатели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Утвержден-ный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тариф </a:t>
                      </a:r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на__год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По данным аудита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Водо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Водо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186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снаб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отве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снаб-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отве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196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жение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дение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жение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дение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2208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Объем производства (услуг)   всего, в том числе: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куб.м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6840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Себестоимость   всего, в том числе:        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Материалы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Электроэнергия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Амортизация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Заработная плата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163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Отчисления на социальные нужды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Цеховые расходы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163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Ремонт и техническое обслуживание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Общехозяйственные расходы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6104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прямые расходы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163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Аварийно-восстановительные работы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Итоговая таблица по результатам аудита (2)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43608" y="1628797"/>
          <a:ext cx="7128791" cy="3924685"/>
        </p:xfrm>
        <a:graphic>
          <a:graphicData uri="http://schemas.openxmlformats.org/drawingml/2006/table">
            <a:tbl>
              <a:tblPr/>
              <a:tblGrid>
                <a:gridCol w="631332"/>
                <a:gridCol w="1670399"/>
                <a:gridCol w="854929"/>
                <a:gridCol w="815471"/>
                <a:gridCol w="631332"/>
                <a:gridCol w="631332"/>
                <a:gridCol w="631332"/>
                <a:gridCol w="631332"/>
                <a:gridCol w="631332"/>
              </a:tblGrid>
              <a:tr h="20353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800" b="1" i="1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800" b="1" i="1" u="none" strike="noStrike" dirty="0" err="1">
                          <a:solidFill>
                            <a:srgbClr val="FFFFFF"/>
                          </a:solidFill>
                          <a:latin typeface="Times New Roman"/>
                        </a:rPr>
                        <a:t>п</a:t>
                      </a:r>
                      <a:endParaRPr lang="ru-RU" sz="800" b="1" i="1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Показатели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Утвержден-ный тариф на__год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По данным аудита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Водо-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1647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снаб-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отве-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снаб-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отве-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</a:tr>
              <a:tr h="2326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жение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дение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жение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дение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132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3. 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Прочие расходы,</a:t>
                      </a:r>
                      <a:r>
                        <a:rPr lang="ru-RU" sz="800" b="1" i="1" u="none" strike="noStrike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 в том числе</a:t>
                      </a:r>
                      <a:endParaRPr lang="ru-RU" sz="800" b="1" i="1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algn="l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Налог на имущество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148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Плата за пользование кредитом   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Услуги банков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Отчисления собственнику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535">
                <a:tc>
                  <a:txBody>
                    <a:bodyPr/>
                    <a:lstStyle/>
                    <a:p>
                      <a:pPr algn="r" fontAlgn="t"/>
                      <a:endParaRPr lang="ru-RU" sz="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расходы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687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 от реализации всего            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 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9858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Средний   уровень рентабельности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  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148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Себестоимость единицы  объема(услуг)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4914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Средний тариф    на   единицу объема (услуг)    всего, в том числе:      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руб.     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435" marR="8435" marT="84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49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u="sng" dirty="0" smtClean="0"/>
              <a:t>Получение обоснованных </a:t>
            </a:r>
            <a:r>
              <a:rPr lang="ru-RU" sz="2400" b="1" u="sng" dirty="0" smtClean="0"/>
              <a:t>выводов о:</a:t>
            </a:r>
          </a:p>
          <a:p>
            <a:r>
              <a:rPr lang="ru-RU" sz="2400" dirty="0" smtClean="0"/>
              <a:t>Недостатке </a:t>
            </a:r>
            <a:r>
              <a:rPr lang="ru-RU" sz="2400" dirty="0" smtClean="0"/>
              <a:t>средств на компенсацию </a:t>
            </a:r>
            <a:r>
              <a:rPr lang="ru-RU" sz="2300" dirty="0" smtClean="0"/>
              <a:t>экономически обоснованных расходов и необходимой прибыли (выпадающий доход) на период регулирования. </a:t>
            </a:r>
          </a:p>
          <a:p>
            <a:r>
              <a:rPr lang="ru-RU" sz="2300" dirty="0" smtClean="0"/>
              <a:t>Несоответствие действующих тарифов экономически </a:t>
            </a:r>
            <a:r>
              <a:rPr lang="ru-RU" sz="2300" dirty="0" smtClean="0"/>
              <a:t>обоснованным тарифам.</a:t>
            </a:r>
          </a:p>
          <a:p>
            <a:r>
              <a:rPr lang="ru-RU" sz="2300" dirty="0" smtClean="0"/>
              <a:t>Причине недополученных </a:t>
            </a:r>
            <a:r>
              <a:rPr lang="ru-RU" sz="2300" dirty="0" smtClean="0"/>
              <a:t>доходов из-за разницы в экономически обоснованных </a:t>
            </a:r>
            <a:r>
              <a:rPr lang="ru-RU" sz="2300" dirty="0" smtClean="0"/>
              <a:t>и </a:t>
            </a:r>
            <a:r>
              <a:rPr lang="ru-RU" sz="2300" dirty="0" smtClean="0"/>
              <a:t>регулируемых тарифах.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Использование результатов аудита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537321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Вз</a:t>
            </a:r>
            <a:r>
              <a:rPr lang="ru-RU" sz="2400" dirty="0" smtClean="0">
                <a:solidFill>
                  <a:srgbClr val="FF0000"/>
                </a:solidFill>
              </a:rPr>
              <a:t>ыскание </a:t>
            </a:r>
            <a:r>
              <a:rPr lang="ru-RU" sz="2400" dirty="0" smtClean="0">
                <a:solidFill>
                  <a:srgbClr val="FF0000"/>
                </a:solidFill>
              </a:rPr>
              <a:t>в судебном порядке </a:t>
            </a:r>
            <a:r>
              <a:rPr lang="ru-RU" sz="2400" dirty="0" smtClean="0">
                <a:solidFill>
                  <a:srgbClr val="FF0000"/>
                </a:solidFill>
              </a:rPr>
              <a:t>с </a:t>
            </a:r>
            <a:r>
              <a:rPr lang="ru-RU" sz="2400" dirty="0" smtClean="0">
                <a:solidFill>
                  <a:srgbClr val="FF0000"/>
                </a:solidFill>
              </a:rPr>
              <a:t>органа, утвердившего тарифы, </a:t>
            </a:r>
            <a:r>
              <a:rPr lang="ru-RU" sz="2400" dirty="0" smtClean="0">
                <a:solidFill>
                  <a:srgbClr val="FF0000"/>
                </a:solidFill>
              </a:rPr>
              <a:t>убытков </a:t>
            </a:r>
            <a:r>
              <a:rPr lang="ru-RU" sz="2400" dirty="0" smtClean="0">
                <a:solidFill>
                  <a:srgbClr val="FF0000"/>
                </a:solidFill>
              </a:rPr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сумме недополученных доходов.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Нормативная база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	Федеральный закон от 30.12.2004 N 210-ФЗ «Об основах регулирования тарифов организаций коммунального комплекса», </a:t>
            </a:r>
          </a:p>
          <a:p>
            <a:r>
              <a:rPr lang="ru-RU" dirty="0" smtClean="0"/>
              <a:t>	Приказ Госстроя РФ от 29.12.1997 N 17-142 «Об утверждении Методики проведения аудита тарифов в организациях, оказывающих жилищно-коммунальные услуги»,</a:t>
            </a:r>
          </a:p>
          <a:p>
            <a:r>
              <a:rPr lang="ru-RU" dirty="0" smtClean="0"/>
              <a:t>	 Постановления местных органов власти, регулирующие тарифную политику на услуги ХКХ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KH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91680" y="2276872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Благодарим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		за 							внимание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631</Words>
  <Application>Microsoft Office PowerPoint</Application>
  <PresentationFormat>Экран (4:3)</PresentationFormat>
  <Paragraphs>309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Аудит обоснованности установленных тарифов на жилищно-коммунальные услуги</vt:lpstr>
      <vt:lpstr>Основные задачи аудита</vt:lpstr>
      <vt:lpstr>Методы проведения аудита</vt:lpstr>
      <vt:lpstr>Специальные задачи аудита</vt:lpstr>
      <vt:lpstr>Основные принципы проверки достоверности установленных тарифов</vt:lpstr>
      <vt:lpstr>Результаты  аудита (на примере  водоснабжающей организации)</vt:lpstr>
      <vt:lpstr>Итоговая таблица по результатам аудита</vt:lpstr>
      <vt:lpstr>Итоговая таблица по результатам аудита (2)</vt:lpstr>
      <vt:lpstr>Слайд 9</vt:lpstr>
      <vt:lpstr>Нормативная база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Аудит тарифов</dc:title>
  <dc:creator>Barinova.MA</dc:creator>
  <cp:lastModifiedBy>Стас</cp:lastModifiedBy>
  <cp:revision>35</cp:revision>
  <dcterms:created xsi:type="dcterms:W3CDTF">2012-01-14T08:28:45Z</dcterms:created>
  <dcterms:modified xsi:type="dcterms:W3CDTF">2012-01-24T08:56:16Z</dcterms:modified>
</cp:coreProperties>
</file>